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notesMasterIdLst>
    <p:notesMasterId r:id="rId9"/>
  </p:notesMasterIdLst>
  <p:sldIdLst>
    <p:sldId id="256" r:id="rId5"/>
    <p:sldId id="310" r:id="rId6"/>
    <p:sldId id="311" r:id="rId7"/>
    <p:sldId id="312" r:id="rId8"/>
  </p:sldIdLst>
  <p:sldSz cx="5143500" cy="91440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6BE8E"/>
    <a:srgbClr val="C09B50"/>
    <a:srgbClr val="663300"/>
    <a:srgbClr val="996633"/>
    <a:srgbClr val="66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EB9631B5-78F2-41C9-869B-9F39066F8104}" styleName="Medium Style 3 - 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420" autoAdjust="0"/>
    <p:restoredTop sz="95233" autoAdjust="0"/>
  </p:normalViewPr>
  <p:slideViewPr>
    <p:cSldViewPr snapToGrid="0">
      <p:cViewPr varScale="1">
        <p:scale>
          <a:sx n="31" d="100"/>
          <a:sy n="31" d="100"/>
        </p:scale>
        <p:origin x="146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FC4575A-82DF-4C73-BB7E-1BCC90C9F0FD}" type="datetimeFigureOut">
              <a:rPr lang="en-US" smtClean="0"/>
              <a:t>10/28/2024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560638" y="1143000"/>
            <a:ext cx="17367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2B8BCE-8875-4A5D-9419-AA967AD92F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23156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5763" y="1496484"/>
            <a:ext cx="4371975" cy="3183467"/>
          </a:xfrm>
        </p:spPr>
        <p:txBody>
          <a:bodyPr anchor="b"/>
          <a:lstStyle>
            <a:lvl1pPr algn="ctr">
              <a:defRPr sz="3375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938" y="4802717"/>
            <a:ext cx="3857625" cy="2207683"/>
          </a:xfrm>
        </p:spPr>
        <p:txBody>
          <a:bodyPr/>
          <a:lstStyle>
            <a:lvl1pPr marL="0" indent="0" algn="ctr">
              <a:buNone/>
              <a:defRPr sz="1350"/>
            </a:lvl1pPr>
            <a:lvl2pPr marL="257175" indent="0" algn="ctr">
              <a:buNone/>
              <a:defRPr sz="1125"/>
            </a:lvl2pPr>
            <a:lvl3pPr marL="514350" indent="0" algn="ctr">
              <a:buNone/>
              <a:defRPr sz="1013"/>
            </a:lvl3pPr>
            <a:lvl4pPr marL="771525" indent="0" algn="ctr">
              <a:buNone/>
              <a:defRPr sz="900"/>
            </a:lvl4pPr>
            <a:lvl5pPr marL="1028700" indent="0" algn="ctr">
              <a:buNone/>
              <a:defRPr sz="900"/>
            </a:lvl5pPr>
            <a:lvl6pPr marL="1285875" indent="0" algn="ctr">
              <a:buNone/>
              <a:defRPr sz="900"/>
            </a:lvl6pPr>
            <a:lvl7pPr marL="1543050" indent="0" algn="ctr">
              <a:buNone/>
              <a:defRPr sz="900"/>
            </a:lvl7pPr>
            <a:lvl8pPr marL="1800225" indent="0" algn="ctr">
              <a:buNone/>
              <a:defRPr sz="900"/>
            </a:lvl8pPr>
            <a:lvl9pPr marL="2057400" indent="0" algn="ctr">
              <a:buNone/>
              <a:defRPr sz="9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A3D5A-365A-4908-BEE3-625B056625C2}" type="datetimeFigureOut">
              <a:rPr lang="en-US" smtClean="0"/>
              <a:t>10/28/2024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92DE4-84C6-483E-AC01-54A646F0D0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7420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A3D5A-365A-4908-BEE3-625B056625C2}" type="datetimeFigureOut">
              <a:rPr lang="en-US" smtClean="0"/>
              <a:t>10/28/2024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92DE4-84C6-483E-AC01-54A646F0D037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F2291EA4-6F1C-C14F-9980-542D2678225C}"/>
              </a:ext>
            </a:extLst>
          </p:cNvPr>
          <p:cNvSpPr txBox="1">
            <a:spLocks/>
          </p:cNvSpPr>
          <p:nvPr userDrawn="1"/>
        </p:nvSpPr>
        <p:spPr>
          <a:xfrm>
            <a:off x="0" y="0"/>
            <a:ext cx="5144840" cy="533400"/>
          </a:xfrm>
          <a:prstGeom prst="rect">
            <a:avLst/>
          </a:prstGeom>
          <a:solidFill>
            <a:schemeClr val="tx1"/>
          </a:solidFill>
        </p:spPr>
        <p:txBody>
          <a:bodyPr vert="horz" lIns="51435" tIns="25718" rIns="51435" bIns="25718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2025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endParaRPr lang="en-US" sz="2025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CFC5F5ED-408E-BBA8-15F3-73530EB19A7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308" y="46843"/>
            <a:ext cx="951062" cy="4399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37885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680818" y="486834"/>
            <a:ext cx="1109067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53616" y="486834"/>
            <a:ext cx="3262908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A3D5A-365A-4908-BEE3-625B056625C2}" type="datetimeFigureOut">
              <a:rPr lang="en-US" smtClean="0"/>
              <a:t>10/28/2024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92DE4-84C6-483E-AC01-54A646F0D037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8F597D94-6F58-67D1-2CC9-ED49F000A526}"/>
              </a:ext>
            </a:extLst>
          </p:cNvPr>
          <p:cNvSpPr txBox="1">
            <a:spLocks/>
          </p:cNvSpPr>
          <p:nvPr userDrawn="1"/>
        </p:nvSpPr>
        <p:spPr>
          <a:xfrm>
            <a:off x="0" y="0"/>
            <a:ext cx="5144840" cy="533400"/>
          </a:xfrm>
          <a:prstGeom prst="rect">
            <a:avLst/>
          </a:prstGeom>
          <a:solidFill>
            <a:schemeClr val="tx1"/>
          </a:solidFill>
        </p:spPr>
        <p:txBody>
          <a:bodyPr vert="horz" lIns="51435" tIns="25718" rIns="51435" bIns="25718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2025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endParaRPr lang="en-US" sz="2025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B0D29ABF-E386-F657-3F58-2C571DEE596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308" y="46843"/>
            <a:ext cx="951062" cy="4399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63065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A3D5A-365A-4908-BEE3-625B056625C2}" type="datetimeFigureOut">
              <a:rPr lang="en-US" smtClean="0"/>
              <a:t>10/28/2024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92DE4-84C6-483E-AC01-54A646F0D037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E9515C55-9BF3-B1A2-0E00-5E59420BE7F1}"/>
              </a:ext>
            </a:extLst>
          </p:cNvPr>
          <p:cNvSpPr txBox="1">
            <a:spLocks/>
          </p:cNvSpPr>
          <p:nvPr userDrawn="1"/>
        </p:nvSpPr>
        <p:spPr>
          <a:xfrm>
            <a:off x="0" y="0"/>
            <a:ext cx="5144840" cy="533400"/>
          </a:xfrm>
          <a:prstGeom prst="rect">
            <a:avLst/>
          </a:prstGeom>
          <a:solidFill>
            <a:schemeClr val="tx1"/>
          </a:solidFill>
        </p:spPr>
        <p:txBody>
          <a:bodyPr vert="horz" lIns="51435" tIns="25718" rIns="51435" bIns="25718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2025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endParaRPr lang="en-US" sz="2025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13EEAE8F-C782-0AD3-AA77-17AE1F093F3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308" y="46843"/>
            <a:ext cx="951062" cy="4399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67473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0937" y="2279653"/>
            <a:ext cx="4436269" cy="3803649"/>
          </a:xfrm>
        </p:spPr>
        <p:txBody>
          <a:bodyPr anchor="b"/>
          <a:lstStyle>
            <a:lvl1pPr>
              <a:defRPr sz="3375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0937" y="6119286"/>
            <a:ext cx="4436269" cy="2000249"/>
          </a:xfrm>
        </p:spPr>
        <p:txBody>
          <a:bodyPr/>
          <a:lstStyle>
            <a:lvl1pPr marL="0" indent="0">
              <a:buNone/>
              <a:defRPr sz="1350">
                <a:solidFill>
                  <a:schemeClr val="tx1"/>
                </a:solidFill>
              </a:defRPr>
            </a:lvl1pPr>
            <a:lvl2pPr marL="257175" indent="0">
              <a:buNone/>
              <a:defRPr sz="1125">
                <a:solidFill>
                  <a:schemeClr val="tx1">
                    <a:tint val="75000"/>
                  </a:schemeClr>
                </a:solidFill>
              </a:defRPr>
            </a:lvl2pPr>
            <a:lvl3pPr marL="514350" indent="0">
              <a:buNone/>
              <a:defRPr sz="1013">
                <a:solidFill>
                  <a:schemeClr val="tx1">
                    <a:tint val="75000"/>
                  </a:schemeClr>
                </a:solidFill>
              </a:defRPr>
            </a:lvl3pPr>
            <a:lvl4pPr marL="7715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4pPr>
            <a:lvl5pPr marL="10287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5pPr>
            <a:lvl6pPr marL="128587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6pPr>
            <a:lvl7pPr marL="154305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7pPr>
            <a:lvl8pPr marL="18002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8pPr>
            <a:lvl9pPr marL="20574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A3D5A-365A-4908-BEE3-625B056625C2}" type="datetimeFigureOut">
              <a:rPr lang="en-US" smtClean="0"/>
              <a:t>10/28/2024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92DE4-84C6-483E-AC01-54A646F0D037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D184AE52-C79B-3F21-AE68-CF354FD8A311}"/>
              </a:ext>
            </a:extLst>
          </p:cNvPr>
          <p:cNvSpPr txBox="1">
            <a:spLocks/>
          </p:cNvSpPr>
          <p:nvPr userDrawn="1"/>
        </p:nvSpPr>
        <p:spPr>
          <a:xfrm>
            <a:off x="0" y="0"/>
            <a:ext cx="5144840" cy="533400"/>
          </a:xfrm>
          <a:prstGeom prst="rect">
            <a:avLst/>
          </a:prstGeom>
          <a:solidFill>
            <a:schemeClr val="tx1"/>
          </a:solidFill>
        </p:spPr>
        <p:txBody>
          <a:bodyPr vert="horz" lIns="51435" tIns="25718" rIns="51435" bIns="25718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2025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endParaRPr lang="en-US" sz="2025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E89B9DFC-0510-8EC9-7F00-49DF0BF6B5C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308" y="46843"/>
            <a:ext cx="951062" cy="4399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99470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53615" y="2434167"/>
            <a:ext cx="2185988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03897" y="2434167"/>
            <a:ext cx="2185988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A3D5A-365A-4908-BEE3-625B056625C2}" type="datetimeFigureOut">
              <a:rPr lang="en-US" smtClean="0"/>
              <a:t>10/28/2024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92DE4-84C6-483E-AC01-54A646F0D037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9432008B-85FA-4B03-C088-210AAFB20D77}"/>
              </a:ext>
            </a:extLst>
          </p:cNvPr>
          <p:cNvSpPr txBox="1">
            <a:spLocks/>
          </p:cNvSpPr>
          <p:nvPr userDrawn="1"/>
        </p:nvSpPr>
        <p:spPr>
          <a:xfrm>
            <a:off x="0" y="0"/>
            <a:ext cx="5144840" cy="533400"/>
          </a:xfrm>
          <a:prstGeom prst="rect">
            <a:avLst/>
          </a:prstGeom>
          <a:solidFill>
            <a:schemeClr val="tx1"/>
          </a:solidFill>
        </p:spPr>
        <p:txBody>
          <a:bodyPr vert="horz" lIns="51435" tIns="25718" rIns="51435" bIns="25718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2025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endParaRPr lang="en-US" sz="2025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D519E9F3-87A1-A29E-86FC-5EB0DA726F7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308" y="46843"/>
            <a:ext cx="951062" cy="4399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53207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4285" y="486836"/>
            <a:ext cx="4436269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4286" y="2241551"/>
            <a:ext cx="2175941" cy="1098549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54286" y="3340100"/>
            <a:ext cx="2175941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603897" y="2241551"/>
            <a:ext cx="2186657" cy="1098549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603897" y="3340100"/>
            <a:ext cx="2186657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A3D5A-365A-4908-BEE3-625B056625C2}" type="datetimeFigureOut">
              <a:rPr lang="en-US" smtClean="0"/>
              <a:t>10/28/2024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92DE4-84C6-483E-AC01-54A646F0D037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26E2BC48-7E69-B048-5B8C-0CB5138E5C6D}"/>
              </a:ext>
            </a:extLst>
          </p:cNvPr>
          <p:cNvSpPr txBox="1">
            <a:spLocks/>
          </p:cNvSpPr>
          <p:nvPr userDrawn="1"/>
        </p:nvSpPr>
        <p:spPr>
          <a:xfrm>
            <a:off x="0" y="0"/>
            <a:ext cx="5144840" cy="533400"/>
          </a:xfrm>
          <a:prstGeom prst="rect">
            <a:avLst/>
          </a:prstGeom>
          <a:solidFill>
            <a:schemeClr val="tx1"/>
          </a:solidFill>
        </p:spPr>
        <p:txBody>
          <a:bodyPr vert="horz" lIns="51435" tIns="25718" rIns="51435" bIns="25718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2025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endParaRPr lang="en-US" sz="2025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73EFB8CF-6963-787D-87BE-3DBD6EF2015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308" y="46843"/>
            <a:ext cx="951062" cy="4399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91823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A3D5A-365A-4908-BEE3-625B056625C2}" type="datetimeFigureOut">
              <a:rPr lang="en-US" smtClean="0"/>
              <a:t>10/28/2024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92DE4-84C6-483E-AC01-54A646F0D037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4AF80955-7233-1BFE-DB25-AD6D20CD5D2C}"/>
              </a:ext>
            </a:extLst>
          </p:cNvPr>
          <p:cNvSpPr txBox="1">
            <a:spLocks/>
          </p:cNvSpPr>
          <p:nvPr userDrawn="1"/>
        </p:nvSpPr>
        <p:spPr>
          <a:xfrm>
            <a:off x="0" y="0"/>
            <a:ext cx="5144840" cy="533400"/>
          </a:xfrm>
          <a:prstGeom prst="rect">
            <a:avLst/>
          </a:prstGeom>
          <a:solidFill>
            <a:schemeClr val="tx1"/>
          </a:solidFill>
        </p:spPr>
        <p:txBody>
          <a:bodyPr vert="horz" lIns="51435" tIns="25718" rIns="51435" bIns="25718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2025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endParaRPr lang="en-US" sz="2025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4D732A1D-99F8-DC9A-9C2C-22291961F13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308" y="46843"/>
            <a:ext cx="951062" cy="4399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06481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A3D5A-365A-4908-BEE3-625B056625C2}" type="datetimeFigureOut">
              <a:rPr lang="en-US" smtClean="0"/>
              <a:t>10/28/2024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92DE4-84C6-483E-AC01-54A646F0D037}" type="slidenum">
              <a:rPr lang="en-US" smtClean="0"/>
              <a:t>‹#›</a:t>
            </a:fld>
            <a:endParaRPr lang="en-US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737F6AC6-A81B-F969-DF82-BCE55D7E8679}"/>
              </a:ext>
            </a:extLst>
          </p:cNvPr>
          <p:cNvSpPr txBox="1">
            <a:spLocks/>
          </p:cNvSpPr>
          <p:nvPr userDrawn="1"/>
        </p:nvSpPr>
        <p:spPr>
          <a:xfrm>
            <a:off x="0" y="0"/>
            <a:ext cx="5144840" cy="533400"/>
          </a:xfrm>
          <a:prstGeom prst="rect">
            <a:avLst/>
          </a:prstGeom>
          <a:solidFill>
            <a:schemeClr val="tx1"/>
          </a:solidFill>
        </p:spPr>
        <p:txBody>
          <a:bodyPr vert="horz" lIns="51435" tIns="25718" rIns="51435" bIns="25718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2025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endParaRPr lang="en-US" sz="2025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67CECC40-1488-D7ED-CC1C-BED40B351A2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308" y="46843"/>
            <a:ext cx="951062" cy="4399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71509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4285" y="609600"/>
            <a:ext cx="1658913" cy="21336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86657" y="1316569"/>
            <a:ext cx="2603897" cy="6498167"/>
          </a:xfrm>
        </p:spPr>
        <p:txBody>
          <a:bodyPr/>
          <a:lstStyle>
            <a:lvl1pPr>
              <a:defRPr sz="1800"/>
            </a:lvl1pPr>
            <a:lvl2pPr>
              <a:defRPr sz="1575"/>
            </a:lvl2pPr>
            <a:lvl3pPr>
              <a:defRPr sz="1350"/>
            </a:lvl3pPr>
            <a:lvl4pPr>
              <a:defRPr sz="1125"/>
            </a:lvl4pPr>
            <a:lvl5pPr>
              <a:defRPr sz="1125"/>
            </a:lvl5pPr>
            <a:lvl6pPr>
              <a:defRPr sz="1125"/>
            </a:lvl6pPr>
            <a:lvl7pPr>
              <a:defRPr sz="1125"/>
            </a:lvl7pPr>
            <a:lvl8pPr>
              <a:defRPr sz="1125"/>
            </a:lvl8pPr>
            <a:lvl9pPr>
              <a:defRPr sz="1125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54285" y="2743200"/>
            <a:ext cx="1658913" cy="5082117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A3D5A-365A-4908-BEE3-625B056625C2}" type="datetimeFigureOut">
              <a:rPr lang="en-US" smtClean="0"/>
              <a:t>10/28/2024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92DE4-84C6-483E-AC01-54A646F0D037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C0CCD344-135A-E7F8-E85A-9165E36212DF}"/>
              </a:ext>
            </a:extLst>
          </p:cNvPr>
          <p:cNvSpPr txBox="1">
            <a:spLocks/>
          </p:cNvSpPr>
          <p:nvPr userDrawn="1"/>
        </p:nvSpPr>
        <p:spPr>
          <a:xfrm>
            <a:off x="0" y="0"/>
            <a:ext cx="5144840" cy="533400"/>
          </a:xfrm>
          <a:prstGeom prst="rect">
            <a:avLst/>
          </a:prstGeom>
          <a:solidFill>
            <a:schemeClr val="tx1"/>
          </a:solidFill>
        </p:spPr>
        <p:txBody>
          <a:bodyPr vert="horz" lIns="51435" tIns="25718" rIns="51435" bIns="25718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2025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endParaRPr lang="en-US" sz="2025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62EFD0FC-94D6-D0D8-276D-6C54CE89A6B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308" y="46843"/>
            <a:ext cx="951062" cy="4399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04695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4285" y="609600"/>
            <a:ext cx="1658913" cy="21336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186657" y="1316569"/>
            <a:ext cx="2603897" cy="6498167"/>
          </a:xfrm>
        </p:spPr>
        <p:txBody>
          <a:bodyPr anchor="t"/>
          <a:lstStyle>
            <a:lvl1pPr marL="0" indent="0">
              <a:buNone/>
              <a:defRPr sz="1800"/>
            </a:lvl1pPr>
            <a:lvl2pPr marL="257175" indent="0">
              <a:buNone/>
              <a:defRPr sz="1575"/>
            </a:lvl2pPr>
            <a:lvl3pPr marL="514350" indent="0">
              <a:buNone/>
              <a:defRPr sz="1350"/>
            </a:lvl3pPr>
            <a:lvl4pPr marL="771525" indent="0">
              <a:buNone/>
              <a:defRPr sz="1125"/>
            </a:lvl4pPr>
            <a:lvl5pPr marL="1028700" indent="0">
              <a:buNone/>
              <a:defRPr sz="1125"/>
            </a:lvl5pPr>
            <a:lvl6pPr marL="1285875" indent="0">
              <a:buNone/>
              <a:defRPr sz="1125"/>
            </a:lvl6pPr>
            <a:lvl7pPr marL="1543050" indent="0">
              <a:buNone/>
              <a:defRPr sz="1125"/>
            </a:lvl7pPr>
            <a:lvl8pPr marL="1800225" indent="0">
              <a:buNone/>
              <a:defRPr sz="1125"/>
            </a:lvl8pPr>
            <a:lvl9pPr marL="2057400" indent="0">
              <a:buNone/>
              <a:defRPr sz="1125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54285" y="2743200"/>
            <a:ext cx="1658913" cy="5082117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A3D5A-365A-4908-BEE3-625B056625C2}" type="datetimeFigureOut">
              <a:rPr lang="en-US" smtClean="0"/>
              <a:t>10/28/2024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92DE4-84C6-483E-AC01-54A646F0D037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7CDB377E-AA55-790D-5DCF-4F9164471B02}"/>
              </a:ext>
            </a:extLst>
          </p:cNvPr>
          <p:cNvSpPr txBox="1">
            <a:spLocks/>
          </p:cNvSpPr>
          <p:nvPr userDrawn="1"/>
        </p:nvSpPr>
        <p:spPr>
          <a:xfrm>
            <a:off x="0" y="0"/>
            <a:ext cx="5144840" cy="533400"/>
          </a:xfrm>
          <a:prstGeom prst="rect">
            <a:avLst/>
          </a:prstGeom>
          <a:solidFill>
            <a:schemeClr val="tx1"/>
          </a:solidFill>
        </p:spPr>
        <p:txBody>
          <a:bodyPr vert="horz" lIns="51435" tIns="25718" rIns="51435" bIns="25718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2025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endParaRPr lang="en-US" sz="2025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59F1ADB0-82A5-FFA1-D278-C4F129388D5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308" y="46843"/>
            <a:ext cx="951062" cy="4399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40925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53616" y="486836"/>
            <a:ext cx="4436269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3616" y="2434167"/>
            <a:ext cx="4436269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53615" y="8475136"/>
            <a:ext cx="1157288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1A3D5A-365A-4908-BEE3-625B056625C2}" type="datetimeFigureOut">
              <a:rPr lang="en-US" smtClean="0"/>
              <a:t>10/28/2024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703785" y="8475136"/>
            <a:ext cx="1735931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632597" y="8475136"/>
            <a:ext cx="1157288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492DE4-84C6-483E-AC01-54A646F0D0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85744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514350" rtl="0" eaLnBrk="1" latinLnBrk="0" hangingPunct="1">
        <a:lnSpc>
          <a:spcPct val="90000"/>
        </a:lnSpc>
        <a:spcBef>
          <a:spcPct val="0"/>
        </a:spcBef>
        <a:buNone/>
        <a:defRPr sz="247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8588" indent="-128588" algn="l" defTabSz="51435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1575" kern="1200">
          <a:solidFill>
            <a:schemeClr val="tx1"/>
          </a:solidFill>
          <a:latin typeface="+mn-lt"/>
          <a:ea typeface="+mn-ea"/>
          <a:cs typeface="+mn-cs"/>
        </a:defRPr>
      </a:lvl1pPr>
      <a:lvl2pPr marL="38576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4293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3pPr>
      <a:lvl4pPr marL="90011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15728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41446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67163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92881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18598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7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133475"/>
            <a:ext cx="5143500" cy="7204409"/>
          </a:xfr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>
            <a:normAutofit fontScale="90000"/>
          </a:bodyPr>
          <a:lstStyle/>
          <a:p>
            <a:r>
              <a:rPr lang="en-US" b="1" dirty="0">
                <a:ln w="12700">
                  <a:solidFill>
                    <a:schemeClr val="bg1">
                      <a:lumMod val="50000"/>
                    </a:schemeClr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Do not want to be considered for CY25 Promotion?</a:t>
            </a:r>
            <a:br>
              <a:rPr lang="en-US" b="1" dirty="0">
                <a:ln w="12700">
                  <a:solidFill>
                    <a:schemeClr val="bg1">
                      <a:lumMod val="50000"/>
                    </a:schemeClr>
                  </a:solidFill>
                </a:ln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</a:br>
            <a:br>
              <a:rPr lang="en-US" b="1" dirty="0">
                <a:ln w="12700">
                  <a:solidFill>
                    <a:schemeClr val="bg1">
                      <a:lumMod val="50000"/>
                    </a:schemeClr>
                  </a:solidFill>
                </a:ln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</a:br>
            <a:r>
              <a:rPr lang="en-US" b="1" dirty="0">
                <a:ln w="12700">
                  <a:solidFill>
                    <a:schemeClr val="bg1">
                      <a:lumMod val="50000"/>
                    </a:schemeClr>
                  </a:solidFill>
                </a:ln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Create a CRM case!</a:t>
            </a:r>
            <a:br>
              <a:rPr lang="en-US" b="1" dirty="0">
                <a:ln w="12700">
                  <a:solidFill>
                    <a:schemeClr val="bg1">
                      <a:lumMod val="50000"/>
                    </a:schemeClr>
                  </a:solidFill>
                </a:ln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</a:br>
            <a:br>
              <a:rPr lang="en-US" b="1" dirty="0">
                <a:ln w="12700">
                  <a:solidFill>
                    <a:schemeClr val="bg1">
                      <a:lumMod val="50000"/>
                    </a:schemeClr>
                  </a:solidFill>
                </a:ln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</a:br>
            <a:br>
              <a:rPr lang="en-US" b="1" dirty="0">
                <a:ln w="12700">
                  <a:solidFill>
                    <a:schemeClr val="bg1">
                      <a:lumMod val="50000"/>
                    </a:schemeClr>
                  </a:solidFill>
                </a:ln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</a:br>
            <a:br>
              <a:rPr lang="en-US" b="1" dirty="0">
                <a:ln w="12700">
                  <a:solidFill>
                    <a:schemeClr val="bg1">
                      <a:lumMod val="50000"/>
                    </a:schemeClr>
                  </a:solidFill>
                </a:ln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</a:br>
            <a:br>
              <a:rPr lang="en-US" b="1" dirty="0">
                <a:ln w="12700">
                  <a:solidFill>
                    <a:schemeClr val="bg1">
                      <a:lumMod val="50000"/>
                    </a:schemeClr>
                  </a:solidFill>
                </a:ln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</a:br>
            <a:br>
              <a:rPr lang="en-US" b="1" dirty="0">
                <a:ln w="12700">
                  <a:solidFill>
                    <a:schemeClr val="bg1">
                      <a:lumMod val="50000"/>
                    </a:schemeClr>
                  </a:solidFill>
                </a:ln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</a:br>
            <a:br>
              <a:rPr lang="en-US" b="1" dirty="0">
                <a:ln w="12700">
                  <a:solidFill>
                    <a:schemeClr val="bg1">
                      <a:lumMod val="50000"/>
                    </a:schemeClr>
                  </a:solidFill>
                </a:ln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</a:br>
            <a:br>
              <a:rPr lang="en-US" b="1" dirty="0">
                <a:ln w="12700">
                  <a:solidFill>
                    <a:schemeClr val="bg1">
                      <a:lumMod val="50000"/>
                    </a:schemeClr>
                  </a:solidFill>
                </a:ln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</a:br>
            <a:br>
              <a:rPr lang="en-US" b="1" dirty="0">
                <a:ln w="12700">
                  <a:solidFill>
                    <a:schemeClr val="bg1">
                      <a:lumMod val="50000"/>
                    </a:schemeClr>
                  </a:solidFill>
                </a:ln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</a:br>
            <a:br>
              <a:rPr lang="en-US" b="1" dirty="0">
                <a:ln w="12700">
                  <a:solidFill>
                    <a:schemeClr val="bg1">
                      <a:lumMod val="50000"/>
                    </a:schemeClr>
                  </a:solidFill>
                </a:ln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</a:br>
            <a:r>
              <a:rPr lang="en-US" b="1" dirty="0">
                <a:ln w="12700">
                  <a:solidFill>
                    <a:schemeClr val="bg1">
                      <a:lumMod val="50000"/>
                    </a:schemeClr>
                  </a:solidFill>
                </a:ln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GUIDE TO CREATE A CRM CASE</a:t>
            </a:r>
            <a:br>
              <a:rPr lang="en-US" b="1" dirty="0">
                <a:ln w="12700">
                  <a:solidFill>
                    <a:schemeClr val="bg1">
                      <a:lumMod val="50000"/>
                    </a:schemeClr>
                  </a:solidFill>
                </a:ln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</a:br>
            <a:br>
              <a:rPr lang="en-US" b="1" dirty="0">
                <a:ln w="12700">
                  <a:solidFill>
                    <a:schemeClr val="bg1">
                      <a:lumMod val="50000"/>
                    </a:schemeClr>
                  </a:solidFill>
                </a:ln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</a:br>
            <a:endParaRPr lang="en-US" sz="2025" b="1" dirty="0">
              <a:ln w="12700">
                <a:solidFill>
                  <a:schemeClr val="bg1">
                    <a:lumMod val="50000"/>
                  </a:schemeClr>
                </a:solidFill>
              </a:ln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556" y="3920446"/>
            <a:ext cx="4998387" cy="2250250"/>
          </a:xfrm>
          <a:prstGeom prst="rect">
            <a:avLst/>
          </a:prstGeom>
          <a:effectLst>
            <a:outerShdw blurRad="63500" sx="101000" sy="101000" algn="ctr" rotWithShape="0">
              <a:srgbClr val="00B0F0"/>
            </a:outerShdw>
          </a:effectLst>
        </p:spPr>
      </p:pic>
      <p:sp>
        <p:nvSpPr>
          <p:cNvPr id="6" name="Title 1"/>
          <p:cNvSpPr txBox="1">
            <a:spLocks/>
          </p:cNvSpPr>
          <p:nvPr/>
        </p:nvSpPr>
        <p:spPr>
          <a:xfrm>
            <a:off x="-14549" y="0"/>
            <a:ext cx="5146180" cy="360045"/>
          </a:xfrm>
          <a:prstGeom prst="rect">
            <a:avLst/>
          </a:prstGeom>
          <a:solidFill>
            <a:schemeClr val="tx1"/>
          </a:solidFill>
        </p:spPr>
        <p:txBody>
          <a:bodyPr vert="horz" lIns="51435" tIns="25718" rIns="51435" bIns="25718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025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SOLDIER’S GUIDE</a:t>
            </a:r>
          </a:p>
        </p:txBody>
      </p:sp>
    </p:spTree>
    <p:extLst>
      <p:ext uri="{BB962C8B-B14F-4D97-AF65-F5344CB8AC3E}">
        <p14:creationId xmlns:p14="http://schemas.microsoft.com/office/powerpoint/2010/main" val="27244418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Content Placeholder 2">
            <a:extLst>
              <a:ext uri="{FF2B5EF4-FFF2-40B4-BE49-F238E27FC236}">
                <a16:creationId xmlns:a16="http://schemas.microsoft.com/office/drawing/2014/main" id="{9286C259-D9A9-D7F9-691F-3496D6CCB6E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0" y="536980"/>
            <a:ext cx="5143500" cy="508000"/>
          </a:xfrm>
          <a:solidFill>
            <a:srgbClr val="FFC000"/>
          </a:solidFill>
          <a:ln w="38100">
            <a:solidFill>
              <a:srgbClr val="FFC000"/>
            </a:solidFill>
          </a:ln>
        </p:spPr>
        <p:txBody>
          <a:bodyPr anchor="ctr">
            <a:noAutofit/>
          </a:bodyPr>
          <a:lstStyle/>
          <a:p>
            <a:pPr marL="160734" indent="-160734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Navigate to the </a:t>
            </a:r>
            <a:r>
              <a:rPr lang="en-US" sz="1200" b="1" dirty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IPPS-A Help Center</a:t>
            </a:r>
            <a:r>
              <a:rPr lang="en-US" sz="12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page under Self Service.</a:t>
            </a:r>
          </a:p>
        </p:txBody>
      </p:sp>
      <p:graphicFrame>
        <p:nvGraphicFramePr>
          <p:cNvPr id="31" name="Table 30">
            <a:extLst>
              <a:ext uri="{FF2B5EF4-FFF2-40B4-BE49-F238E27FC236}">
                <a16:creationId xmlns:a16="http://schemas.microsoft.com/office/drawing/2014/main" id="{5199FAC1-6D19-A360-3B9A-F7508473BA8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03648182"/>
              </p:ext>
            </p:extLst>
          </p:nvPr>
        </p:nvGraphicFramePr>
        <p:xfrm>
          <a:off x="1" y="1057013"/>
          <a:ext cx="5144169" cy="80869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44169">
                  <a:extLst>
                    <a:ext uri="{9D8B030D-6E8A-4147-A177-3AD203B41FA5}">
                      <a16:colId xmlns:a16="http://schemas.microsoft.com/office/drawing/2014/main" val="1638801403"/>
                    </a:ext>
                  </a:extLst>
                </a:gridCol>
              </a:tblGrid>
              <a:tr h="3976791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L="51435" marR="51435" marT="25718" marB="25718">
                    <a:lnL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3321113"/>
                  </a:ext>
                </a:extLst>
              </a:tr>
              <a:tr h="4110197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L="51435" marR="51435" marT="25718" marB="25718">
                    <a:lnL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54246479"/>
                  </a:ext>
                </a:extLst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5144839" cy="508000"/>
          </a:xfrm>
          <a:noFill/>
          <a:ln>
            <a:noFill/>
          </a:ln>
        </p:spPr>
        <p:txBody>
          <a:bodyPr>
            <a:normAutofit/>
          </a:bodyPr>
          <a:lstStyle/>
          <a:p>
            <a:pPr algn="ctr"/>
            <a:r>
              <a:rPr lang="en-US" sz="2025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ebdings" panose="05030102010509060703" pitchFamily="18" charset="2"/>
              </a:rPr>
              <a:t> </a:t>
            </a:r>
            <a:r>
              <a:rPr lang="en-US" sz="2025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Self Service</a:t>
            </a:r>
          </a:p>
        </p:txBody>
      </p:sp>
      <p:grpSp>
        <p:nvGrpSpPr>
          <p:cNvPr id="32" name="Group 31">
            <a:extLst>
              <a:ext uri="{FF2B5EF4-FFF2-40B4-BE49-F238E27FC236}">
                <a16:creationId xmlns:a16="http://schemas.microsoft.com/office/drawing/2014/main" id="{FC41B9E6-DA86-50D3-0C43-033E8DF072A4}"/>
              </a:ext>
            </a:extLst>
          </p:cNvPr>
          <p:cNvGrpSpPr/>
          <p:nvPr/>
        </p:nvGrpSpPr>
        <p:grpSpPr>
          <a:xfrm>
            <a:off x="185882" y="1270346"/>
            <a:ext cx="4771736" cy="2359252"/>
            <a:chOff x="185882" y="3956396"/>
            <a:chExt cx="4771736" cy="2359252"/>
          </a:xfr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grpSpPr>
        <p:pic>
          <p:nvPicPr>
            <p:cNvPr id="27" name="Picture 26">
              <a:extLst>
                <a:ext uri="{FF2B5EF4-FFF2-40B4-BE49-F238E27FC236}">
                  <a16:creationId xmlns:a16="http://schemas.microsoft.com/office/drawing/2014/main" id="{668CAAB5-EC93-C6D0-1830-5B606ABE5CBA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duotone>
                <a:prstClr val="black"/>
                <a:schemeClr val="tx2">
                  <a:tint val="45000"/>
                  <a:satMod val="400000"/>
                </a:schemeClr>
              </a:duotone>
            </a:blip>
            <a:srcRect t="-1" b="29368"/>
            <a:stretch/>
          </p:blipFill>
          <p:spPr>
            <a:xfrm>
              <a:off x="185882" y="3956396"/>
              <a:ext cx="4771736" cy="2359252"/>
            </a:xfrm>
            <a:prstGeom prst="rect">
              <a:avLst/>
            </a:prstGeom>
            <a:ln>
              <a:solidFill>
                <a:schemeClr val="tx1"/>
              </a:solidFill>
            </a:ln>
          </p:spPr>
        </p:pic>
        <p:pic>
          <p:nvPicPr>
            <p:cNvPr id="19" name="Content Placeholder 4">
              <a:extLst>
                <a:ext uri="{FF2B5EF4-FFF2-40B4-BE49-F238E27FC236}">
                  <a16:creationId xmlns:a16="http://schemas.microsoft.com/office/drawing/2014/main" id="{91AEE80D-31C8-54FB-B62D-53991750E8D9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/>
            <a:srcRect r="86013" b="88284"/>
            <a:stretch/>
          </p:blipFill>
          <p:spPr>
            <a:xfrm>
              <a:off x="185882" y="3971024"/>
              <a:ext cx="924234" cy="392175"/>
            </a:xfrm>
            <a:prstGeom prst="rect">
              <a:avLst/>
            </a:prstGeom>
            <a:ln w="88900" cap="sq" cmpd="thickThin">
              <a:solidFill>
                <a:srgbClr val="FFFF00"/>
              </a:solidFill>
              <a:prstDash val="solid"/>
              <a:miter lim="800000"/>
            </a:ln>
            <a:effectLst>
              <a:glow rad="63500">
                <a:schemeClr val="accent4">
                  <a:satMod val="175000"/>
                  <a:alpha val="40000"/>
                </a:schemeClr>
              </a:glow>
              <a:innerShdw blurRad="76200">
                <a:srgbClr val="000000"/>
              </a:innerShdw>
            </a:effectLst>
          </p:spPr>
        </p:pic>
        <p:pic>
          <p:nvPicPr>
            <p:cNvPr id="20" name="Content Placeholder 4">
              <a:extLst>
                <a:ext uri="{FF2B5EF4-FFF2-40B4-BE49-F238E27FC236}">
                  <a16:creationId xmlns:a16="http://schemas.microsoft.com/office/drawing/2014/main" id="{209CB83E-C2FD-B910-E3D1-88D3A9471AD7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/>
            <a:srcRect l="50000" t="15075" r="33443" b="59254"/>
            <a:stretch/>
          </p:blipFill>
          <p:spPr>
            <a:xfrm>
              <a:off x="2571752" y="4447413"/>
              <a:ext cx="1094092" cy="859287"/>
            </a:xfrm>
            <a:prstGeom prst="rect">
              <a:avLst/>
            </a:prstGeom>
            <a:ln w="88900" cap="sq" cmpd="thickThin">
              <a:solidFill>
                <a:srgbClr val="FFFF00"/>
              </a:solidFill>
              <a:prstDash val="solid"/>
              <a:miter lim="800000"/>
            </a:ln>
            <a:effectLst>
              <a:glow rad="63500">
                <a:schemeClr val="accent4">
                  <a:satMod val="175000"/>
                  <a:alpha val="40000"/>
                </a:schemeClr>
              </a:glow>
              <a:innerShdw blurRad="76200">
                <a:srgbClr val="000000"/>
              </a:innerShdw>
            </a:effectLst>
          </p:spPr>
        </p:pic>
      </p:grpSp>
      <p:sp>
        <p:nvSpPr>
          <p:cNvPr id="33" name="Content Placeholder 2">
            <a:extLst>
              <a:ext uri="{FF2B5EF4-FFF2-40B4-BE49-F238E27FC236}">
                <a16:creationId xmlns:a16="http://schemas.microsoft.com/office/drawing/2014/main" id="{4EAD056D-7AB2-C9C0-D237-732E7F01FAA5}"/>
              </a:ext>
            </a:extLst>
          </p:cNvPr>
          <p:cNvSpPr txBox="1">
            <a:spLocks/>
          </p:cNvSpPr>
          <p:nvPr/>
        </p:nvSpPr>
        <p:spPr>
          <a:xfrm>
            <a:off x="0" y="4064000"/>
            <a:ext cx="5143500" cy="508000"/>
          </a:xfrm>
          <a:prstGeom prst="rect">
            <a:avLst/>
          </a:prstGeom>
          <a:solidFill>
            <a:srgbClr val="FFC000"/>
          </a:solidFill>
          <a:ln w="38100">
            <a:solidFill>
              <a:srgbClr val="FFC000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514350" rtl="0" eaLnBrk="1" latinLnBrk="0" hangingPunct="1">
              <a:lnSpc>
                <a:spcPct val="90000"/>
              </a:lnSpc>
              <a:spcBef>
                <a:spcPts val="563"/>
              </a:spcBef>
              <a:buFont typeface="Arial" panose="020B0604020202020204" pitchFamily="34" charset="0"/>
              <a:buNone/>
              <a:defRPr sz="135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57175" indent="0" algn="l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None/>
              <a:defRPr sz="1125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14350" indent="0" algn="l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None/>
              <a:defRPr sz="1013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771525" indent="0" algn="l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None/>
              <a:defRPr sz="9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8700" indent="0" algn="l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None/>
              <a:defRPr sz="9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285875" indent="0" algn="l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None/>
              <a:defRPr sz="9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43050" indent="0" algn="l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None/>
              <a:defRPr sz="9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800225" indent="0" algn="l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None/>
              <a:defRPr sz="9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057400" indent="0" algn="l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None/>
              <a:defRPr sz="9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60734" indent="-160734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Scroll down to locate the Create Case tile.</a:t>
            </a:r>
          </a:p>
          <a:p>
            <a:pPr marL="160734" indent="-160734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Click the </a:t>
            </a:r>
            <a:r>
              <a:rPr lang="en-US" sz="1200" dirty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Create Case </a:t>
            </a:r>
            <a:r>
              <a:rPr lang="en-US" sz="12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tile.</a:t>
            </a:r>
          </a:p>
        </p:txBody>
      </p:sp>
      <p:grpSp>
        <p:nvGrpSpPr>
          <p:cNvPr id="39" name="Group 38">
            <a:extLst>
              <a:ext uri="{FF2B5EF4-FFF2-40B4-BE49-F238E27FC236}">
                <a16:creationId xmlns:a16="http://schemas.microsoft.com/office/drawing/2014/main" id="{393E2D0C-DADB-8740-3E07-8D9A99FEFD82}"/>
              </a:ext>
            </a:extLst>
          </p:cNvPr>
          <p:cNvGrpSpPr/>
          <p:nvPr/>
        </p:nvGrpSpPr>
        <p:grpSpPr>
          <a:xfrm>
            <a:off x="185882" y="4745986"/>
            <a:ext cx="4771736" cy="3341001"/>
            <a:chOff x="185882" y="4745986"/>
            <a:chExt cx="4771736" cy="3341001"/>
          </a:xfr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grpSpPr>
        <p:pic>
          <p:nvPicPr>
            <p:cNvPr id="37" name="Picture 36">
              <a:extLst>
                <a:ext uri="{FF2B5EF4-FFF2-40B4-BE49-F238E27FC236}">
                  <a16:creationId xmlns:a16="http://schemas.microsoft.com/office/drawing/2014/main" id="{A6527725-5830-BFFA-C866-79A517EB0F83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duotone>
                <a:prstClr val="black"/>
                <a:schemeClr val="tx2">
                  <a:tint val="45000"/>
                  <a:satMod val="400000"/>
                </a:schemeClr>
              </a:duotone>
            </a:blip>
            <a:stretch>
              <a:fillRect/>
            </a:stretch>
          </p:blipFill>
          <p:spPr>
            <a:xfrm>
              <a:off x="185882" y="4745986"/>
              <a:ext cx="4771736" cy="3341001"/>
            </a:xfrm>
            <a:prstGeom prst="rect">
              <a:avLst/>
            </a:prstGeom>
            <a:ln>
              <a:solidFill>
                <a:schemeClr val="tx1"/>
              </a:solidFill>
            </a:ln>
          </p:spPr>
        </p:pic>
        <p:pic>
          <p:nvPicPr>
            <p:cNvPr id="38" name="Picture 37">
              <a:extLst>
                <a:ext uri="{FF2B5EF4-FFF2-40B4-BE49-F238E27FC236}">
                  <a16:creationId xmlns:a16="http://schemas.microsoft.com/office/drawing/2014/main" id="{16D0F7E1-DE32-3C0C-E106-C7B6466C5C02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/>
            <a:srcRect l="38688" t="69107" r="38822" b="5044"/>
            <a:stretch/>
          </p:blipFill>
          <p:spPr>
            <a:xfrm>
              <a:off x="2032000" y="7054851"/>
              <a:ext cx="1073150" cy="863600"/>
            </a:xfrm>
            <a:prstGeom prst="rect">
              <a:avLst/>
            </a:prstGeom>
            <a:ln w="88900" cap="sq" cmpd="thickThin">
              <a:solidFill>
                <a:srgbClr val="FFFF00"/>
              </a:solidFill>
              <a:prstDash val="solid"/>
              <a:miter lim="800000"/>
            </a:ln>
            <a:effectLst>
              <a:glow rad="63500">
                <a:schemeClr val="accent4">
                  <a:satMod val="175000"/>
                  <a:alpha val="40000"/>
                </a:schemeClr>
              </a:glow>
              <a:innerShdw blurRad="76200">
                <a:srgbClr val="000000"/>
              </a:innerShdw>
            </a:effectLst>
          </p:spPr>
        </p:pic>
      </p:grpSp>
    </p:spTree>
    <p:extLst>
      <p:ext uri="{BB962C8B-B14F-4D97-AF65-F5344CB8AC3E}">
        <p14:creationId xmlns:p14="http://schemas.microsoft.com/office/powerpoint/2010/main" val="40080866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Content Placeholder 2">
            <a:extLst>
              <a:ext uri="{FF2B5EF4-FFF2-40B4-BE49-F238E27FC236}">
                <a16:creationId xmlns:a16="http://schemas.microsoft.com/office/drawing/2014/main" id="{9286C259-D9A9-D7F9-691F-3496D6CCB6E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0" y="536979"/>
            <a:ext cx="5143500" cy="1292489"/>
          </a:xfrm>
          <a:solidFill>
            <a:srgbClr val="FFC000"/>
          </a:solidFill>
          <a:ln w="38100">
            <a:solidFill>
              <a:srgbClr val="FFC000"/>
            </a:solidFill>
          </a:ln>
        </p:spPr>
        <p:txBody>
          <a:bodyPr anchor="ctr">
            <a:noAutofit/>
          </a:bodyPr>
          <a:lstStyle/>
          <a:p>
            <a:pPr marL="160734" indent="-160734"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Select </a:t>
            </a:r>
            <a:r>
              <a:rPr lang="en-US" sz="1000" dirty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NO</a:t>
            </a:r>
            <a:r>
              <a:rPr lang="en-US" sz="10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for “Does this issue impact your pay?”</a:t>
            </a:r>
          </a:p>
          <a:p>
            <a:pPr marL="160734" indent="-160734"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Click the </a:t>
            </a:r>
            <a:r>
              <a:rPr lang="en-US" sz="1000" dirty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Category</a:t>
            </a:r>
            <a:r>
              <a:rPr lang="en-US" sz="10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, select </a:t>
            </a:r>
            <a:r>
              <a:rPr lang="en-US" sz="1000" dirty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Promotions &amp; Selections.</a:t>
            </a:r>
          </a:p>
          <a:p>
            <a:pPr marL="160734" indent="-160734"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Click the </a:t>
            </a:r>
            <a:r>
              <a:rPr lang="en-US" sz="1000" dirty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Type</a:t>
            </a:r>
            <a:r>
              <a:rPr lang="en-US" sz="10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, select </a:t>
            </a:r>
            <a:r>
              <a:rPr lang="en-US" sz="1000" dirty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Enlisted.</a:t>
            </a:r>
          </a:p>
          <a:p>
            <a:pPr marL="160734" indent="-160734"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Click the </a:t>
            </a:r>
            <a:r>
              <a:rPr lang="en-US" sz="1000" dirty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Detail</a:t>
            </a:r>
            <a:r>
              <a:rPr lang="en-US" sz="10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, select </a:t>
            </a:r>
            <a:r>
              <a:rPr lang="en-US" sz="1000" dirty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Promotion Boards.</a:t>
            </a:r>
          </a:p>
          <a:p>
            <a:pPr marL="160734" indent="-160734">
              <a:buFont typeface="Arial" panose="020B0604020202020204" pitchFamily="34" charset="0"/>
              <a:buChar char="•"/>
            </a:pPr>
            <a:endParaRPr lang="en-US" sz="1000" dirty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graphicFrame>
        <p:nvGraphicFramePr>
          <p:cNvPr id="31" name="Table 30">
            <a:extLst>
              <a:ext uri="{FF2B5EF4-FFF2-40B4-BE49-F238E27FC236}">
                <a16:creationId xmlns:a16="http://schemas.microsoft.com/office/drawing/2014/main" id="{5199FAC1-6D19-A360-3B9A-F7508473BA8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36828843"/>
              </p:ext>
            </p:extLst>
          </p:nvPr>
        </p:nvGraphicFramePr>
        <p:xfrm>
          <a:off x="1" y="1676400"/>
          <a:ext cx="5144169" cy="74676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44169">
                  <a:extLst>
                    <a:ext uri="{9D8B030D-6E8A-4147-A177-3AD203B41FA5}">
                      <a16:colId xmlns:a16="http://schemas.microsoft.com/office/drawing/2014/main" val="1638801403"/>
                    </a:ext>
                  </a:extLst>
                </a:gridCol>
              </a:tblGrid>
              <a:tr h="3672207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L="51435" marR="51435" marT="25718" marB="25718">
                    <a:lnL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3321113"/>
                  </a:ext>
                </a:extLst>
              </a:tr>
              <a:tr h="3795394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L="51435" marR="51435" marT="25718" marB="25718">
                    <a:lnL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54246479"/>
                  </a:ext>
                </a:extLst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5144839" cy="508000"/>
          </a:xfrm>
          <a:noFill/>
          <a:ln>
            <a:noFill/>
          </a:ln>
        </p:spPr>
        <p:txBody>
          <a:bodyPr>
            <a:normAutofit/>
          </a:bodyPr>
          <a:lstStyle/>
          <a:p>
            <a:pPr algn="ctr"/>
            <a:r>
              <a:rPr lang="en-US" sz="2025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ebdings" panose="05030102010509060703" pitchFamily="18" charset="2"/>
              </a:rPr>
              <a:t> </a:t>
            </a:r>
            <a:r>
              <a:rPr lang="en-US" sz="2025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Self Service</a:t>
            </a:r>
          </a:p>
        </p:txBody>
      </p:sp>
      <p:sp>
        <p:nvSpPr>
          <p:cNvPr id="33" name="Content Placeholder 2">
            <a:extLst>
              <a:ext uri="{FF2B5EF4-FFF2-40B4-BE49-F238E27FC236}">
                <a16:creationId xmlns:a16="http://schemas.microsoft.com/office/drawing/2014/main" id="{4EAD056D-7AB2-C9C0-D237-732E7F01FAA5}"/>
              </a:ext>
            </a:extLst>
          </p:cNvPr>
          <p:cNvSpPr txBox="1">
            <a:spLocks/>
          </p:cNvSpPr>
          <p:nvPr/>
        </p:nvSpPr>
        <p:spPr>
          <a:xfrm>
            <a:off x="0" y="3523676"/>
            <a:ext cx="5137150" cy="2045274"/>
          </a:xfrm>
          <a:prstGeom prst="rect">
            <a:avLst/>
          </a:prstGeom>
          <a:solidFill>
            <a:srgbClr val="FFC000"/>
          </a:solidFill>
          <a:ln w="38100">
            <a:solidFill>
              <a:srgbClr val="FFC000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514350" rtl="0" eaLnBrk="1" latinLnBrk="0" hangingPunct="1">
              <a:lnSpc>
                <a:spcPct val="90000"/>
              </a:lnSpc>
              <a:spcBef>
                <a:spcPts val="563"/>
              </a:spcBef>
              <a:buFont typeface="Arial" panose="020B0604020202020204" pitchFamily="34" charset="0"/>
              <a:buNone/>
              <a:defRPr sz="135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57175" indent="0" algn="l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None/>
              <a:defRPr sz="1125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14350" indent="0" algn="l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None/>
              <a:defRPr sz="1013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771525" indent="0" algn="l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None/>
              <a:defRPr sz="9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8700" indent="0" algn="l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None/>
              <a:defRPr sz="9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285875" indent="0" algn="l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None/>
              <a:defRPr sz="9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43050" indent="0" algn="l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None/>
              <a:defRPr sz="9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800225" indent="0" algn="l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None/>
              <a:defRPr sz="9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057400" indent="0" algn="l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None/>
              <a:defRPr sz="9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60734" indent="-160734"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Under Summary, enter the following, </a:t>
            </a:r>
          </a:p>
          <a:p>
            <a:pPr lvl="1"/>
            <a:r>
              <a:rPr lang="en-US" sz="1000" dirty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“CY25 EPS Consideration Declaration”</a:t>
            </a:r>
          </a:p>
          <a:p>
            <a:pPr marL="160734" indent="-160734"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Under Description, enter declaration </a:t>
            </a:r>
          </a:p>
          <a:p>
            <a:pPr lvl="1"/>
            <a:r>
              <a:rPr lang="en-US" sz="1000" dirty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“I DO NOT want to be considered for CY25 Enlisted Promotion</a:t>
            </a:r>
          </a:p>
          <a:p>
            <a:pPr lvl="1"/>
            <a:endParaRPr lang="en-US" sz="1000" dirty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lvl="1"/>
            <a:r>
              <a:rPr lang="en-US" sz="1000" dirty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Michelle Canas</a:t>
            </a:r>
          </a:p>
          <a:p>
            <a:pPr lvl="1"/>
            <a:r>
              <a:rPr lang="en-US" sz="1000" dirty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SSG, JFHQ</a:t>
            </a:r>
          </a:p>
          <a:p>
            <a:pPr lvl="1"/>
            <a:r>
              <a:rPr lang="en-US" sz="1000" dirty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michelle.canas.mil@army.mil</a:t>
            </a:r>
          </a:p>
          <a:p>
            <a:pPr lvl="1"/>
            <a:r>
              <a:rPr lang="en-US" sz="1000" dirty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404-505-8888”</a:t>
            </a:r>
          </a:p>
          <a:p>
            <a:pPr lvl="1"/>
            <a:endParaRPr lang="en-US" sz="1000" dirty="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160734" indent="-160734"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Click </a:t>
            </a:r>
            <a:r>
              <a:rPr lang="en-US" sz="1000" dirty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NEXT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F111B948-F1F3-B45A-A273-3543C26C6B2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2707" y="1817711"/>
            <a:ext cx="4778086" cy="1502246"/>
          </a:xfrm>
          <a:prstGeom prst="rect">
            <a:avLst/>
          </a:prstGeo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24B747DE-DCFA-0636-D13F-7FD5CB232DB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9532" y="5834944"/>
            <a:ext cx="4771736" cy="2588588"/>
          </a:xfrm>
          <a:prstGeom prst="rect">
            <a:avLst/>
          </a:prstGeo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27477139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Content Placeholder 2">
            <a:extLst>
              <a:ext uri="{FF2B5EF4-FFF2-40B4-BE49-F238E27FC236}">
                <a16:creationId xmlns:a16="http://schemas.microsoft.com/office/drawing/2014/main" id="{9286C259-D9A9-D7F9-691F-3496D6CCB6E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-2007" y="544097"/>
            <a:ext cx="5144839" cy="1205571"/>
          </a:xfrm>
          <a:solidFill>
            <a:srgbClr val="FFC000"/>
          </a:solidFill>
          <a:ln w="38100">
            <a:solidFill>
              <a:srgbClr val="FFC000"/>
            </a:solidFill>
          </a:ln>
        </p:spPr>
        <p:txBody>
          <a:bodyPr anchor="ctr">
            <a:noAutofit/>
          </a:bodyPr>
          <a:lstStyle/>
          <a:p>
            <a:pPr marL="160734" indent="-160734"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Review to make sure content is ready for submission</a:t>
            </a:r>
          </a:p>
          <a:p>
            <a:pPr marL="160734" indent="-160734"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Click </a:t>
            </a:r>
            <a:r>
              <a:rPr lang="en-US" sz="1000" dirty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Submit</a:t>
            </a:r>
          </a:p>
          <a:p>
            <a:pPr marL="160734" indent="-160734"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You will be provided with Case Number. Your request will be submitted to your S1 Pool.</a:t>
            </a:r>
          </a:p>
          <a:p>
            <a:pPr marL="160734" indent="-160734"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Track progress of your submission by clicking </a:t>
            </a:r>
            <a:r>
              <a:rPr lang="en-US" sz="1000" dirty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My Case</a:t>
            </a:r>
          </a:p>
        </p:txBody>
      </p:sp>
      <p:graphicFrame>
        <p:nvGraphicFramePr>
          <p:cNvPr id="31" name="Table 30">
            <a:extLst>
              <a:ext uri="{FF2B5EF4-FFF2-40B4-BE49-F238E27FC236}">
                <a16:creationId xmlns:a16="http://schemas.microsoft.com/office/drawing/2014/main" id="{5199FAC1-6D19-A360-3B9A-F7508473BA8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78834720"/>
              </p:ext>
            </p:extLst>
          </p:nvPr>
        </p:nvGraphicFramePr>
        <p:xfrm>
          <a:off x="0" y="1713572"/>
          <a:ext cx="5144171" cy="743042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44171">
                  <a:extLst>
                    <a:ext uri="{9D8B030D-6E8A-4147-A177-3AD203B41FA5}">
                      <a16:colId xmlns:a16="http://schemas.microsoft.com/office/drawing/2014/main" val="1638801403"/>
                    </a:ext>
                  </a:extLst>
                </a:gridCol>
              </a:tblGrid>
              <a:tr h="3653927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L="51435" marR="51435" marT="25718" marB="25718">
                    <a:lnL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3321113"/>
                  </a:ext>
                </a:extLst>
              </a:tr>
              <a:tr h="3776502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L="51435" marR="51435" marT="25718" marB="25718">
                    <a:lnL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54246479"/>
                  </a:ext>
                </a:extLst>
              </a:tr>
            </a:tbl>
          </a:graphicData>
        </a:graphic>
      </p:graphicFrame>
      <p:pic>
        <p:nvPicPr>
          <p:cNvPr id="5" name="Picture 4">
            <a:extLst>
              <a:ext uri="{FF2B5EF4-FFF2-40B4-BE49-F238E27FC236}">
                <a16:creationId xmlns:a16="http://schemas.microsoft.com/office/drawing/2014/main" id="{50236CD2-BF60-F3E4-CEDC-14FE6CBDD4F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4371"/>
          <a:stretch/>
        </p:blipFill>
        <p:spPr>
          <a:xfrm>
            <a:off x="149770" y="1932913"/>
            <a:ext cx="4843960" cy="4855670"/>
          </a:xfrm>
          <a:prstGeom prst="rect">
            <a:avLst/>
          </a:prstGeo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2EDEC523-3243-BC3E-D09E-6EAA385EBCA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9770" y="7059804"/>
            <a:ext cx="4843960" cy="1868699"/>
          </a:xfrm>
          <a:prstGeom prst="rect">
            <a:avLst/>
          </a:prstGeo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5144839" cy="508000"/>
          </a:xfrm>
          <a:noFill/>
          <a:ln>
            <a:noFill/>
          </a:ln>
        </p:spPr>
        <p:txBody>
          <a:bodyPr>
            <a:normAutofit/>
          </a:bodyPr>
          <a:lstStyle/>
          <a:p>
            <a:pPr algn="ctr"/>
            <a:r>
              <a:rPr lang="en-US" sz="2025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ebdings" panose="05030102010509060703" pitchFamily="18" charset="2"/>
              </a:rPr>
              <a:t> </a:t>
            </a:r>
            <a:r>
              <a:rPr lang="en-US" sz="2025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Self Service</a:t>
            </a:r>
          </a:p>
        </p:txBody>
      </p:sp>
    </p:spTree>
    <p:extLst>
      <p:ext uri="{BB962C8B-B14F-4D97-AF65-F5344CB8AC3E}">
        <p14:creationId xmlns:p14="http://schemas.microsoft.com/office/powerpoint/2010/main" val="40624598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2013 - 2022 Theme">
  <a:themeElements>
    <a:clrScheme name="Office 2013 - 2022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2013 - 2022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13 - 2022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  <lcf76f155ced4ddcb4097134ff3c332f xmlns="05119671-51af-4a0f-aa50-c9bd38c9d9e8">
      <Terms xmlns="http://schemas.microsoft.com/office/infopath/2007/PartnerControls"/>
    </lcf76f155ced4ddcb4097134ff3c332f>
    <S_x002f_N xmlns="05119671-51af-4a0f-aa50-c9bd38c9d9e8" xsi:nil="true"/>
    <TaxCatchAll xmlns="46c069c1-e0e2-437c-8f34-03a26d1db4c4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A27081AA91AEF459764F9BACC3DFA0C" ma:contentTypeVersion="17" ma:contentTypeDescription="Create a new document." ma:contentTypeScope="" ma:versionID="b69205e0b1d52001ce139c26d481923d">
  <xsd:schema xmlns:xsd="http://www.w3.org/2001/XMLSchema" xmlns:xs="http://www.w3.org/2001/XMLSchema" xmlns:p="http://schemas.microsoft.com/office/2006/metadata/properties" xmlns:ns1="http://schemas.microsoft.com/sharepoint/v3" xmlns:ns2="05119671-51af-4a0f-aa50-c9bd38c9d9e8" xmlns:ns3="46c069c1-e0e2-437c-8f34-03a26d1db4c4" targetNamespace="http://schemas.microsoft.com/office/2006/metadata/properties" ma:root="true" ma:fieldsID="9629258427450d532587cb999b08add1" ns1:_="" ns2:_="" ns3:_="">
    <xsd:import namespace="http://schemas.microsoft.com/sharepoint/v3"/>
    <xsd:import namespace="05119671-51af-4a0f-aa50-c9bd38c9d9e8"/>
    <xsd:import namespace="46c069c1-e0e2-437c-8f34-03a26d1db4c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1:_ip_UnifiedCompliancePolicyProperties" minOccurs="0"/>
                <xsd:element ref="ns1:_ip_UnifiedCompliancePolicyUIAction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SearchProperties" minOccurs="0"/>
                <xsd:element ref="ns2:MediaServiceDateTaken" minOccurs="0"/>
                <xsd:element ref="ns2:MediaLengthInSeconds" minOccurs="0"/>
                <xsd:element ref="ns2:S_x002f_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2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13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5119671-51af-4a0f-aa50-c9bd38c9d9e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6" nillable="true" ma:taxonomy="true" ma:internalName="lcf76f155ced4ddcb4097134ff3c332f" ma:taxonomyFieldName="MediaServiceImageTags" ma:displayName="Image Tags" ma:readOnly="false" ma:fieldId="{5cf76f15-5ced-4ddc-b409-7134ff3c332f}" ma:taxonomyMulti="true" ma:sspId="cc874fec-6985-468d-9a86-0194f6fd86d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9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0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SearchProperties" ma:index="21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22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23" nillable="true" ma:displayName="MediaLengthInSeconds" ma:hidden="true" ma:internalName="MediaLengthInSeconds" ma:readOnly="true">
      <xsd:simpleType>
        <xsd:restriction base="dms:Unknown"/>
      </xsd:simpleType>
    </xsd:element>
    <xsd:element name="S_x002f_N" ma:index="24" nillable="true" ma:displayName="S/N" ma:format="Dropdown" ma:internalName="S_x002f_N">
      <xsd:simpleType>
        <xsd:restriction base="dms:Text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6c069c1-e0e2-437c-8f34-03a26d1db4c4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7" nillable="true" ma:displayName="Taxonomy Catch All Column" ma:hidden="true" ma:list="{24c0dd41-5b77-450e-bc48-edc44395e77a}" ma:internalName="TaxCatchAll" ma:showField="CatchAllData" ma:web="46c069c1-e0e2-437c-8f34-03a26d1db4c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61F78DE-0D80-4E44-91FD-8AE4AB157700}">
  <ds:schemaRefs>
    <ds:schemaRef ds:uri="debcb997-b56b-4b25-bdb2-273f8e4ff5f0"/>
    <ds:schemaRef ds:uri="http://purl.org/dc/elements/1.1/"/>
    <ds:schemaRef ds:uri="9ffd001f-7e73-432a-b7c4-caa16b8c7671"/>
    <ds:schemaRef ds:uri="http://schemas.microsoft.com/office/2006/documentManagement/types"/>
    <ds:schemaRef ds:uri="http://schemas.openxmlformats.org/package/2006/metadata/core-properties"/>
    <ds:schemaRef ds:uri="http://schemas.microsoft.com/office/infopath/2007/PartnerControls"/>
    <ds:schemaRef ds:uri="http://purl.org/dc/terms/"/>
    <ds:schemaRef ds:uri="http://schemas.microsoft.com/sharepoint/v3"/>
    <ds:schemaRef ds:uri="http://schemas.microsoft.com/office/2006/metadata/propertie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E3309DDD-27BE-4AAF-AD86-DC7688710B0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244EF91-50D7-4690-9809-159B1AB1B3F0}"/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23589</TotalTime>
  <Words>193</Words>
  <Application>Microsoft Office PowerPoint</Application>
  <PresentationFormat>On-screen Show (16:9)</PresentationFormat>
  <Paragraphs>27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1" baseType="lpstr">
      <vt:lpstr>Arial</vt:lpstr>
      <vt:lpstr>Arial Black</vt:lpstr>
      <vt:lpstr>Calibri</vt:lpstr>
      <vt:lpstr>Calibri Light</vt:lpstr>
      <vt:lpstr>Verdana</vt:lpstr>
      <vt:lpstr>Webdings</vt:lpstr>
      <vt:lpstr>Office 2013 - 2022 Theme</vt:lpstr>
      <vt:lpstr>Do not want to be considered for CY25 Promotion?  Create a CRM case!          GUIDE TO CREATE A CRM CASE  </vt:lpstr>
      <vt:lpstr> Self Service</vt:lpstr>
      <vt:lpstr> Self Service</vt:lpstr>
      <vt:lpstr> Self Service</vt:lpstr>
    </vt:vector>
  </TitlesOfParts>
  <Company>US Army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Promotion Election</dc:title>
  <dc:creator>Canas, Michelle SSG MIL NG</dc:creator>
  <cp:lastModifiedBy>Campbell, Diana R SSG USARMY NG GAARNG (USA)</cp:lastModifiedBy>
  <cp:revision>366</cp:revision>
  <dcterms:created xsi:type="dcterms:W3CDTF">2020-09-08T19:43:15Z</dcterms:created>
  <dcterms:modified xsi:type="dcterms:W3CDTF">2024-10-28T14:54:16Z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0x010100DA27081AA91AEF459764F9BACC3DFA0C</vt:lpwstr>
  </property>
  <property fmtid="{D5CDD505-2E9C-101B-9397-08002B2CF9AE}" pid="3" name="MediaServiceImageTags">
    <vt:lpwstr/>
  </property>
</Properties>
</file>